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3" r:id="rId7"/>
    <p:sldId id="260" r:id="rId8"/>
    <p:sldId id="261" r:id="rId9"/>
    <p:sldId id="265" r:id="rId10"/>
    <p:sldId id="264"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5E050B-B866-48AD-996D-869D9E9837B0}"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07648-DA94-4F74-8E3C-AEF6375C6B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E050B-B866-48AD-996D-869D9E9837B0}"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07648-DA94-4F74-8E3C-AEF6375C6B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E050B-B866-48AD-996D-869D9E9837B0}"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07648-DA94-4F74-8E3C-AEF6375C6B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E050B-B866-48AD-996D-869D9E9837B0}"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07648-DA94-4F74-8E3C-AEF6375C6B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5E050B-B866-48AD-996D-869D9E9837B0}"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407648-DA94-4F74-8E3C-AEF6375C6B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5E050B-B866-48AD-996D-869D9E9837B0}" type="datetimeFigureOut">
              <a:rPr lang="en-US" smtClean="0"/>
              <a:pPr/>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407648-DA94-4F74-8E3C-AEF6375C6B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5E050B-B866-48AD-996D-869D9E9837B0}" type="datetimeFigureOut">
              <a:rPr lang="en-US" smtClean="0"/>
              <a:pPr/>
              <a:t>10/8/2013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407648-DA94-4F74-8E3C-AEF6375C6B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5E050B-B866-48AD-996D-869D9E9837B0}" type="datetimeFigureOut">
              <a:rPr lang="en-US" smtClean="0"/>
              <a:pPr/>
              <a:t>10/8/2013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407648-DA94-4F74-8E3C-AEF6375C6B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E050B-B866-48AD-996D-869D9E9837B0}" type="datetimeFigureOut">
              <a:rPr lang="en-US" smtClean="0"/>
              <a:pPr/>
              <a:t>10/8/2013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407648-DA94-4F74-8E3C-AEF6375C6B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E050B-B866-48AD-996D-869D9E9837B0}" type="datetimeFigureOut">
              <a:rPr lang="en-US" smtClean="0"/>
              <a:pPr/>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407648-DA94-4F74-8E3C-AEF6375C6B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E050B-B866-48AD-996D-869D9E9837B0}" type="datetimeFigureOut">
              <a:rPr lang="en-US" smtClean="0"/>
              <a:pPr/>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407648-DA94-4F74-8E3C-AEF6375C6B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E050B-B866-48AD-996D-869D9E9837B0}" type="datetimeFigureOut">
              <a:rPr lang="en-US" smtClean="0"/>
              <a:pPr/>
              <a:t>10/8/2013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07648-DA94-4F74-8E3C-AEF6375C6B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Ancient Ethics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Diogenes and Cynicism</a:t>
            </a:r>
            <a:endParaRPr lang="en-US" dirty="0"/>
          </a:p>
        </p:txBody>
      </p:sp>
      <p:sp>
        <p:nvSpPr>
          <p:cNvPr id="3" name="Content Placeholder 2"/>
          <p:cNvSpPr>
            <a:spLocks noGrp="1"/>
          </p:cNvSpPr>
          <p:nvPr>
            <p:ph idx="1"/>
          </p:nvPr>
        </p:nvSpPr>
        <p:spPr>
          <a:xfrm>
            <a:off x="457200" y="1371600"/>
            <a:ext cx="8229600" cy="5105400"/>
          </a:xfrm>
        </p:spPr>
        <p:txBody>
          <a:bodyPr/>
          <a:lstStyle/>
          <a:p>
            <a:r>
              <a:rPr lang="en-US" dirty="0" err="1" smtClean="0"/>
              <a:t>Kynikos</a:t>
            </a:r>
            <a:r>
              <a:rPr lang="en-US" dirty="0" smtClean="0"/>
              <a:t> = Dog</a:t>
            </a:r>
          </a:p>
          <a:p>
            <a:r>
              <a:rPr lang="en-US" dirty="0" smtClean="0"/>
              <a:t>“Cynic” = Disillusioned</a:t>
            </a:r>
          </a:p>
          <a:p>
            <a:r>
              <a:rPr lang="en-US" dirty="0" smtClean="0"/>
              <a:t>Diogenes the Cynic</a:t>
            </a:r>
          </a:p>
          <a:p>
            <a:r>
              <a:rPr lang="en-US" dirty="0" smtClean="0"/>
              <a:t>“A Socrates gone mad”</a:t>
            </a:r>
          </a:p>
          <a:p>
            <a:r>
              <a:rPr lang="en-US" dirty="0" smtClean="0"/>
              <a:t>A Pissed-off Thoreau </a:t>
            </a:r>
          </a:p>
          <a:p>
            <a:r>
              <a:rPr lang="en-US" dirty="0" smtClean="0"/>
              <a:t>A philosophy focus on</a:t>
            </a:r>
            <a:br>
              <a:rPr lang="en-US" dirty="0" smtClean="0"/>
            </a:br>
            <a:r>
              <a:rPr lang="en-US" dirty="0" smtClean="0"/>
              <a:t>the pursuit of goodness</a:t>
            </a:r>
            <a:br>
              <a:rPr lang="en-US" dirty="0" smtClean="0"/>
            </a:br>
            <a:r>
              <a:rPr lang="en-US" dirty="0" smtClean="0"/>
              <a:t>through independent</a:t>
            </a:r>
            <a:br>
              <a:rPr lang="en-US" dirty="0" smtClean="0"/>
            </a:br>
            <a:r>
              <a:rPr lang="en-US" dirty="0" smtClean="0"/>
              <a:t>thought and behavior.</a:t>
            </a:r>
            <a:endParaRPr lang="en-US" dirty="0"/>
          </a:p>
        </p:txBody>
      </p:sp>
      <p:pic>
        <p:nvPicPr>
          <p:cNvPr id="4" name="Picture 2" descr="http://penelope.uchicago.edu/~grout/encyclopaedia_romana/greece/hetairai/diogenes.jpg"/>
          <p:cNvPicPr>
            <a:picLocks noChangeAspect="1" noChangeArrowheads="1"/>
          </p:cNvPicPr>
          <p:nvPr/>
        </p:nvPicPr>
        <p:blipFill>
          <a:blip r:embed="rId2"/>
          <a:srcRect/>
          <a:stretch>
            <a:fillRect/>
          </a:stretch>
        </p:blipFill>
        <p:spPr bwMode="auto">
          <a:xfrm>
            <a:off x="5105400" y="1524000"/>
            <a:ext cx="3810000" cy="511492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US" dirty="0" smtClean="0"/>
              <a:t>Tales of Diogenes</a:t>
            </a:r>
            <a:endParaRPr lang="en-US" dirty="0"/>
          </a:p>
        </p:txBody>
      </p:sp>
      <p:sp>
        <p:nvSpPr>
          <p:cNvPr id="3" name="Content Placeholder 2"/>
          <p:cNvSpPr>
            <a:spLocks noGrp="1"/>
          </p:cNvSpPr>
          <p:nvPr>
            <p:ph idx="1"/>
          </p:nvPr>
        </p:nvSpPr>
        <p:spPr>
          <a:xfrm>
            <a:off x="0" y="1295400"/>
            <a:ext cx="5943600" cy="4830763"/>
          </a:xfrm>
        </p:spPr>
        <p:txBody>
          <a:bodyPr>
            <a:normAutofit fontScale="55000" lnSpcReduction="20000"/>
          </a:bodyPr>
          <a:lstStyle/>
          <a:p>
            <a:r>
              <a:rPr lang="en-US" dirty="0"/>
              <a:t>Seeing a child drinking from his hands, Diogenes threw away his cup and remarked, "A child has beaten me in plainness of living</a:t>
            </a:r>
            <a:r>
              <a:rPr lang="en-US" dirty="0" smtClean="0"/>
              <a:t>.“</a:t>
            </a:r>
            <a:br>
              <a:rPr lang="en-US" dirty="0" smtClean="0"/>
            </a:br>
            <a:endParaRPr lang="en-US" dirty="0" smtClean="0"/>
          </a:p>
          <a:p>
            <a:r>
              <a:rPr lang="en-US" dirty="0" smtClean="0"/>
              <a:t>When </a:t>
            </a:r>
            <a:r>
              <a:rPr lang="en-US" dirty="0"/>
              <a:t>asked why he went about with a lamp in broad daylight, Diogenes confessed, "I am looking for a [honest] </a:t>
            </a:r>
            <a:r>
              <a:rPr lang="en-US" dirty="0" smtClean="0"/>
              <a:t>man.”</a:t>
            </a:r>
          </a:p>
          <a:p>
            <a:endParaRPr lang="en-US" dirty="0"/>
          </a:p>
          <a:p>
            <a:r>
              <a:rPr lang="en-US" dirty="0"/>
              <a:t>To Plato's definition of a man as an animal, bipedal and featherless, Diogenes plucked a chicken and declared, "Here is Plato's man."</a:t>
            </a:r>
            <a:r>
              <a:rPr lang="en-US" dirty="0" smtClean="0"/>
              <a:t/>
            </a:r>
            <a:br>
              <a:rPr lang="en-US" dirty="0" smtClean="0"/>
            </a:br>
            <a:endParaRPr lang="en-US" dirty="0" smtClean="0"/>
          </a:p>
          <a:p>
            <a:r>
              <a:rPr lang="en-US" dirty="0" smtClean="0"/>
              <a:t>To </a:t>
            </a:r>
            <a:r>
              <a:rPr lang="en-US" dirty="0"/>
              <a:t>a young man who complained that he was ill suited to study philosophy, Diogenes said "Why then do you live, if you do not care to live well?" </a:t>
            </a:r>
            <a:endParaRPr lang="en-US" dirty="0" smtClean="0"/>
          </a:p>
          <a:p>
            <a:r>
              <a:rPr lang="en-US" dirty="0"/>
              <a:t>Alexander the Great was reported to have said, "Had I not been Alexander, I should have liked to be Diogenes." Once, while Diogenes was sunning himself, Alexander came up to him and offered to grant him any request. "Stand out of my light," he replied</a:t>
            </a:r>
          </a:p>
        </p:txBody>
      </p:sp>
      <p:pic>
        <p:nvPicPr>
          <p:cNvPr id="1026" name="Picture 2" descr="http://upload.wikimedia.org/wikipedia/commons/d/d0/Alexander_visits_Diogenes_at_Corinth_by_W._Matthews_(1914).jpg"/>
          <p:cNvPicPr>
            <a:picLocks noChangeAspect="1" noChangeArrowheads="1"/>
          </p:cNvPicPr>
          <p:nvPr/>
        </p:nvPicPr>
        <p:blipFill>
          <a:blip r:embed="rId2" cstate="print"/>
          <a:srcRect/>
          <a:stretch>
            <a:fillRect/>
          </a:stretch>
        </p:blipFill>
        <p:spPr bwMode="auto">
          <a:xfrm>
            <a:off x="6175073" y="1524000"/>
            <a:ext cx="2968927" cy="46005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What is Ethics? Three Phases</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en-US" dirty="0" smtClean="0"/>
              <a:t>ANCIENT: HOW SHOULD WE LIVE?</a:t>
            </a:r>
            <a:br>
              <a:rPr lang="en-US" dirty="0" smtClean="0"/>
            </a:br>
            <a:r>
              <a:rPr lang="en-US" dirty="0" smtClean="0"/>
              <a:t>-Ancient Philosophers, East and West</a:t>
            </a:r>
            <a:br>
              <a:rPr lang="en-US" dirty="0" smtClean="0"/>
            </a:br>
            <a:r>
              <a:rPr lang="en-US" dirty="0" smtClean="0"/>
              <a:t>-Both believe there is a Cosmic Order of Good</a:t>
            </a:r>
            <a:br>
              <a:rPr lang="en-US" dirty="0" smtClean="0"/>
            </a:br>
            <a:endParaRPr lang="en-US" dirty="0" smtClean="0"/>
          </a:p>
          <a:p>
            <a:r>
              <a:rPr lang="en-US" dirty="0" smtClean="0"/>
              <a:t>ENLIGHTENMENT: HOW SHOULD WE ACT?</a:t>
            </a:r>
            <a:br>
              <a:rPr lang="en-US" dirty="0" smtClean="0"/>
            </a:br>
            <a:r>
              <a:rPr lang="en-US" dirty="0" smtClean="0"/>
              <a:t>-Jeremy Bentham, Immanuel Kant</a:t>
            </a:r>
            <a:br>
              <a:rPr lang="en-US" dirty="0" smtClean="0"/>
            </a:br>
            <a:r>
              <a:rPr lang="en-US" dirty="0" smtClean="0"/>
              <a:t>-New Focus: Rationally determine “rules”</a:t>
            </a:r>
            <a:br>
              <a:rPr lang="en-US" dirty="0" smtClean="0"/>
            </a:br>
            <a:endParaRPr lang="en-US" dirty="0" smtClean="0"/>
          </a:p>
          <a:p>
            <a:r>
              <a:rPr lang="en-US" dirty="0" smtClean="0"/>
              <a:t>MODERN: HOW MIGHT WE LIVE?</a:t>
            </a:r>
            <a:br>
              <a:rPr lang="en-US" dirty="0" smtClean="0"/>
            </a:br>
            <a:r>
              <a:rPr lang="en-US" dirty="0" smtClean="0"/>
              <a:t>-Nietzsche, Existentialism</a:t>
            </a:r>
            <a:br>
              <a:rPr lang="en-US" dirty="0" smtClean="0"/>
            </a:br>
            <a:r>
              <a:rPr lang="en-US" dirty="0" smtClean="0"/>
              <a:t>-There is no right answer, only possibilities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Plato’s Ethics</a:t>
            </a:r>
            <a:endParaRPr lang="en-US" dirty="0"/>
          </a:p>
        </p:txBody>
      </p:sp>
      <p:sp>
        <p:nvSpPr>
          <p:cNvPr id="3" name="Content Placeholder 2"/>
          <p:cNvSpPr>
            <a:spLocks noGrp="1"/>
          </p:cNvSpPr>
          <p:nvPr>
            <p:ph idx="1"/>
          </p:nvPr>
        </p:nvSpPr>
        <p:spPr>
          <a:xfrm>
            <a:off x="457200" y="914400"/>
            <a:ext cx="8229600" cy="5943600"/>
          </a:xfrm>
        </p:spPr>
        <p:txBody>
          <a:bodyPr>
            <a:normAutofit fontScale="92500" lnSpcReduction="10000"/>
          </a:bodyPr>
          <a:lstStyle/>
          <a:p>
            <a:r>
              <a:rPr lang="en-US" dirty="0" smtClean="0"/>
              <a:t>The GOOD, the BEAUTIFUL, and the TRUE,</a:t>
            </a:r>
            <a:br>
              <a:rPr lang="en-US" dirty="0" smtClean="0"/>
            </a:br>
            <a:r>
              <a:rPr lang="en-US" dirty="0" smtClean="0"/>
              <a:t>are Objective Ideals with real existence.</a:t>
            </a:r>
          </a:p>
          <a:p>
            <a:r>
              <a:rPr lang="en-US" dirty="0" smtClean="0"/>
              <a:t>The True World over the False World: </a:t>
            </a:r>
            <a:br>
              <a:rPr lang="en-US" dirty="0" smtClean="0"/>
            </a:br>
            <a:r>
              <a:rPr lang="en-US" dirty="0" smtClean="0"/>
              <a:t/>
            </a:r>
            <a:br>
              <a:rPr lang="en-US" dirty="0" smtClean="0"/>
            </a:br>
            <a:r>
              <a:rPr lang="en-US" dirty="0" smtClean="0"/>
              <a:t/>
            </a:r>
            <a:br>
              <a:rPr lang="en-US" dirty="0" smtClean="0"/>
            </a:br>
            <a:endParaRPr lang="en-US" dirty="0" smtClean="0"/>
          </a:p>
          <a:p>
            <a:r>
              <a:rPr lang="en-US" sz="2200" dirty="0" smtClean="0"/>
              <a:t>The purpose of live is to </a:t>
            </a:r>
            <a:br>
              <a:rPr lang="en-US" sz="2200" dirty="0" smtClean="0"/>
            </a:br>
            <a:r>
              <a:rPr lang="en-US" sz="2200" dirty="0" smtClean="0"/>
              <a:t>strive for TRUTH, thus </a:t>
            </a:r>
            <a:br>
              <a:rPr lang="en-US" sz="2200" dirty="0" smtClean="0"/>
            </a:br>
            <a:r>
              <a:rPr lang="en-US" sz="2200" dirty="0" smtClean="0"/>
              <a:t>achieving GOODNESS in a </a:t>
            </a:r>
            <a:br>
              <a:rPr lang="en-US" sz="2200" dirty="0" smtClean="0"/>
            </a:br>
            <a:r>
              <a:rPr lang="en-US" sz="2200" dirty="0" smtClean="0"/>
              <a:t>BEAUTIFUL life. An EVIL </a:t>
            </a:r>
            <a:br>
              <a:rPr lang="en-US" sz="2200" dirty="0" smtClean="0"/>
            </a:br>
            <a:r>
              <a:rPr lang="en-US" sz="2200" dirty="0" smtClean="0"/>
              <a:t>person is WRONG. They </a:t>
            </a:r>
            <a:br>
              <a:rPr lang="en-US" sz="2200" dirty="0" smtClean="0"/>
            </a:br>
            <a:r>
              <a:rPr lang="en-US" sz="2200" dirty="0" smtClean="0"/>
              <a:t>live an UGLY life. </a:t>
            </a:r>
          </a:p>
          <a:p>
            <a:r>
              <a:rPr lang="en-US" sz="2200" dirty="0" smtClean="0"/>
              <a:t>Since philosophers are closest </a:t>
            </a:r>
            <a:br>
              <a:rPr lang="en-US" sz="2200" dirty="0" smtClean="0"/>
            </a:br>
            <a:r>
              <a:rPr lang="en-US" sz="2200" dirty="0" smtClean="0"/>
              <a:t>to Truth, they must rule. “</a:t>
            </a:r>
            <a:r>
              <a:rPr lang="en-US" sz="2200" b="1" dirty="0" smtClean="0"/>
              <a:t>Until </a:t>
            </a:r>
            <a:br>
              <a:rPr lang="en-US" sz="2200" b="1" dirty="0" smtClean="0"/>
            </a:br>
            <a:r>
              <a:rPr lang="en-US" sz="2200" b="1" dirty="0" smtClean="0"/>
              <a:t>philosophers are kings cities will </a:t>
            </a:r>
            <a:br>
              <a:rPr lang="en-US" sz="2200" b="1" dirty="0" smtClean="0"/>
            </a:br>
            <a:r>
              <a:rPr lang="en-US" sz="2200" b="1" dirty="0" smtClean="0"/>
              <a:t>never have rest from their evils …”</a:t>
            </a:r>
            <a:endParaRPr lang="en-US" sz="2200" dirty="0" smtClean="0"/>
          </a:p>
        </p:txBody>
      </p:sp>
      <p:pic>
        <p:nvPicPr>
          <p:cNvPr id="7170" name="Picture 2" descr="http://oregonstate.edu/instruct/phl201/images/philosophers/plato/divided_line2.png"/>
          <p:cNvPicPr>
            <a:picLocks noChangeAspect="1" noChangeArrowheads="1"/>
          </p:cNvPicPr>
          <p:nvPr/>
        </p:nvPicPr>
        <p:blipFill>
          <a:blip r:embed="rId2"/>
          <a:srcRect/>
          <a:stretch>
            <a:fillRect/>
          </a:stretch>
        </p:blipFill>
        <p:spPr bwMode="auto">
          <a:xfrm>
            <a:off x="685800" y="2362200"/>
            <a:ext cx="6858000" cy="990600"/>
          </a:xfrm>
          <a:prstGeom prst="rect">
            <a:avLst/>
          </a:prstGeom>
          <a:noFill/>
        </p:spPr>
      </p:pic>
      <p:pic>
        <p:nvPicPr>
          <p:cNvPr id="7172" name="Picture 4" descr="http://1.bp.blogspot.com/-KVYSBfbKvy8/TYabNKqTSNI/AAAAAAAAFwg/ZsFv6O_HaSU/philosopher-king.jpg"/>
          <p:cNvPicPr>
            <a:picLocks noChangeAspect="1" noChangeArrowheads="1"/>
          </p:cNvPicPr>
          <p:nvPr/>
        </p:nvPicPr>
        <p:blipFill>
          <a:blip r:embed="rId3"/>
          <a:srcRect/>
          <a:stretch>
            <a:fillRect/>
          </a:stretch>
        </p:blipFill>
        <p:spPr bwMode="auto">
          <a:xfrm>
            <a:off x="5029200" y="3352800"/>
            <a:ext cx="3810000" cy="326707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Plato’s Politics </a:t>
            </a:r>
            <a:endParaRPr lang="en-US" dirty="0"/>
          </a:p>
        </p:txBody>
      </p:sp>
      <p:sp>
        <p:nvSpPr>
          <p:cNvPr id="3" name="Content Placeholder 2"/>
          <p:cNvSpPr>
            <a:spLocks noGrp="1"/>
          </p:cNvSpPr>
          <p:nvPr>
            <p:ph idx="1"/>
          </p:nvPr>
        </p:nvSpPr>
        <p:spPr/>
        <p:txBody>
          <a:bodyPr/>
          <a:lstStyle/>
          <a:p>
            <a:endParaRPr lang="en-US"/>
          </a:p>
        </p:txBody>
      </p:sp>
      <p:pic>
        <p:nvPicPr>
          <p:cNvPr id="23554" name="Picture 2" descr="http://www.stjohns-chs.org/english/Reason/plato.gif"/>
          <p:cNvPicPr>
            <a:picLocks noChangeAspect="1" noChangeArrowheads="1"/>
          </p:cNvPicPr>
          <p:nvPr/>
        </p:nvPicPr>
        <p:blipFill>
          <a:blip r:embed="rId2"/>
          <a:srcRect/>
          <a:stretch>
            <a:fillRect/>
          </a:stretch>
        </p:blipFill>
        <p:spPr bwMode="auto">
          <a:xfrm>
            <a:off x="457200" y="1524000"/>
            <a:ext cx="8253361" cy="4724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r>
              <a:rPr lang="en-US" dirty="0" smtClean="0"/>
              <a:t>Aristotle’s Ethics</a:t>
            </a:r>
            <a:endParaRPr lang="en-US" dirty="0"/>
          </a:p>
        </p:txBody>
      </p:sp>
      <p:sp>
        <p:nvSpPr>
          <p:cNvPr id="3" name="Content Placeholder 2"/>
          <p:cNvSpPr>
            <a:spLocks noGrp="1"/>
          </p:cNvSpPr>
          <p:nvPr>
            <p:ph idx="1"/>
          </p:nvPr>
        </p:nvSpPr>
        <p:spPr>
          <a:xfrm>
            <a:off x="0" y="990600"/>
            <a:ext cx="7772400" cy="5867400"/>
          </a:xfrm>
        </p:spPr>
        <p:txBody>
          <a:bodyPr>
            <a:normAutofit fontScale="92500" lnSpcReduction="20000"/>
          </a:bodyPr>
          <a:lstStyle/>
          <a:p>
            <a:r>
              <a:rPr lang="en-US" sz="2300" i="1" dirty="0" err="1" smtClean="0"/>
              <a:t>Eudaimonism</a:t>
            </a:r>
            <a:r>
              <a:rPr lang="en-US" sz="2300" dirty="0" smtClean="0"/>
              <a:t>: “Good Soul” – Pursuit of good living through excellence</a:t>
            </a:r>
            <a:br>
              <a:rPr lang="en-US" sz="2300" dirty="0" smtClean="0"/>
            </a:br>
            <a:r>
              <a:rPr lang="en-US" sz="2300" dirty="0" smtClean="0"/>
              <a:t>-What is a good person? Virtuous, effective and happy.</a:t>
            </a:r>
            <a:br>
              <a:rPr lang="en-US" sz="2300" dirty="0" smtClean="0"/>
            </a:br>
            <a:r>
              <a:rPr lang="en-US" sz="2300" dirty="0" smtClean="0"/>
              <a:t>-A “good person” is less like a saint and more like a well-functioning </a:t>
            </a:r>
            <a:br>
              <a:rPr lang="en-US" sz="2300" dirty="0" smtClean="0"/>
            </a:br>
            <a:r>
              <a:rPr lang="en-US" sz="2300" dirty="0" smtClean="0"/>
              <a:t> human specimen. “Excellence (</a:t>
            </a:r>
            <a:r>
              <a:rPr lang="en-US" sz="2300" i="1" dirty="0" err="1" smtClean="0"/>
              <a:t>arete</a:t>
            </a:r>
            <a:r>
              <a:rPr lang="en-US" sz="2300" dirty="0" smtClean="0"/>
              <a:t>) is not an act, but a habit.”</a:t>
            </a:r>
            <a:br>
              <a:rPr lang="en-US" sz="2300" dirty="0" smtClean="0"/>
            </a:br>
            <a:endParaRPr lang="en-US" sz="2300" dirty="0" smtClean="0"/>
          </a:p>
          <a:p>
            <a:r>
              <a:rPr lang="en-US" sz="2300" dirty="0" smtClean="0"/>
              <a:t>Teleology: “Final Cause” </a:t>
            </a:r>
            <a:br>
              <a:rPr lang="en-US" sz="2300" dirty="0" smtClean="0"/>
            </a:br>
            <a:r>
              <a:rPr lang="en-US" sz="2300" dirty="0" smtClean="0"/>
              <a:t>-What is the distinctive human quality? </a:t>
            </a:r>
            <a:br>
              <a:rPr lang="en-US" sz="2300" dirty="0" smtClean="0"/>
            </a:br>
            <a:r>
              <a:rPr lang="en-US" sz="2300" dirty="0" smtClean="0"/>
              <a:t>Reason. “All men by nature desire to know.”</a:t>
            </a:r>
            <a:br>
              <a:rPr lang="en-US" sz="2300" dirty="0" smtClean="0"/>
            </a:br>
            <a:r>
              <a:rPr lang="en-US" sz="2300" dirty="0" smtClean="0"/>
              <a:t>-Thus a well-functioning human specimen is one who is ruled by reason and acts accordingly. </a:t>
            </a:r>
            <a:r>
              <a:rPr lang="en-US" sz="2300" i="1" dirty="0" err="1" smtClean="0"/>
              <a:t>Phronesis</a:t>
            </a:r>
            <a:r>
              <a:rPr lang="en-US" sz="2300" i="1" dirty="0" smtClean="0"/>
              <a:t> – </a:t>
            </a:r>
            <a:r>
              <a:rPr lang="en-US" sz="2300" dirty="0" smtClean="0"/>
              <a:t>Practical </a:t>
            </a:r>
            <a:r>
              <a:rPr lang="en-US" sz="2300" dirty="0" err="1" smtClean="0"/>
              <a:t>Widsom</a:t>
            </a:r>
            <a:r>
              <a:rPr lang="en-US" sz="2300" dirty="0" smtClean="0"/>
              <a:t>. </a:t>
            </a:r>
            <a:br>
              <a:rPr lang="en-US" sz="2300" dirty="0" smtClean="0"/>
            </a:br>
            <a:endParaRPr lang="en-US" sz="2300" dirty="0" smtClean="0"/>
          </a:p>
          <a:p>
            <a:r>
              <a:rPr lang="en-US" sz="2300" dirty="0" smtClean="0"/>
              <a:t>Golden Mean: “Moderation”</a:t>
            </a:r>
            <a:br>
              <a:rPr lang="en-US" sz="2300" dirty="0" smtClean="0"/>
            </a:br>
            <a:r>
              <a:rPr lang="en-US" sz="2300" dirty="0" smtClean="0"/>
              <a:t>-There are no rules for being good except: Avoid extremes!</a:t>
            </a:r>
            <a:br>
              <a:rPr lang="en-US" sz="2300" dirty="0" smtClean="0"/>
            </a:br>
            <a:r>
              <a:rPr lang="en-US" sz="2300" dirty="0" smtClean="0"/>
              <a:t>- “A virtue is a midpoint between excess and deficiency”</a:t>
            </a:r>
            <a:br>
              <a:rPr lang="en-US" sz="2300" dirty="0" smtClean="0"/>
            </a:br>
            <a:r>
              <a:rPr lang="en-US" sz="2300" dirty="0" smtClean="0"/>
              <a:t>-Ex: Courage is better than cowardice OR recklessness. </a:t>
            </a:r>
          </a:p>
          <a:p>
            <a:endParaRPr lang="en-US" dirty="0" smtClean="0"/>
          </a:p>
          <a:p>
            <a:pPr>
              <a:buNone/>
            </a:pPr>
            <a:r>
              <a:rPr lang="en-US" dirty="0" smtClean="0"/>
              <a:t/>
            </a:r>
            <a:br>
              <a:rPr lang="en-US" dirty="0" smtClean="0"/>
            </a:br>
            <a:endParaRPr lang="en-US" dirty="0"/>
          </a:p>
        </p:txBody>
      </p:sp>
      <p:pic>
        <p:nvPicPr>
          <p:cNvPr id="6146" name="Picture 2" descr="http://philosophy.lander.edu/ethics/images/diagrams/acts.gif"/>
          <p:cNvPicPr>
            <a:picLocks noChangeAspect="1" noChangeArrowheads="1"/>
          </p:cNvPicPr>
          <p:nvPr/>
        </p:nvPicPr>
        <p:blipFill>
          <a:blip r:embed="rId2"/>
          <a:srcRect/>
          <a:stretch>
            <a:fillRect/>
          </a:stretch>
        </p:blipFill>
        <p:spPr bwMode="auto">
          <a:xfrm>
            <a:off x="7124700" y="457200"/>
            <a:ext cx="2019300" cy="2019301"/>
          </a:xfrm>
          <a:prstGeom prst="rect">
            <a:avLst/>
          </a:prstGeom>
          <a:noFill/>
        </p:spPr>
      </p:pic>
      <p:pic>
        <p:nvPicPr>
          <p:cNvPr id="6148" name="Picture 4" descr="http://www.rhetoricsoup.com/sitebuildercontent/sitebuilderpictures/webassets/aristotle-pk.jpg"/>
          <p:cNvPicPr>
            <a:picLocks noChangeAspect="1" noChangeArrowheads="1"/>
          </p:cNvPicPr>
          <p:nvPr/>
        </p:nvPicPr>
        <p:blipFill>
          <a:blip r:embed="rId3"/>
          <a:srcRect/>
          <a:stretch>
            <a:fillRect/>
          </a:stretch>
        </p:blipFill>
        <p:spPr bwMode="auto">
          <a:xfrm>
            <a:off x="6858000" y="4724400"/>
            <a:ext cx="2286000" cy="18383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US" dirty="0" smtClean="0"/>
              <a:t>  Relativism / Skepticism </a:t>
            </a:r>
            <a:endParaRPr lang="en-US" dirty="0"/>
          </a:p>
        </p:txBody>
      </p:sp>
      <p:sp>
        <p:nvSpPr>
          <p:cNvPr id="3" name="Content Placeholder 2"/>
          <p:cNvSpPr>
            <a:spLocks noGrp="1"/>
          </p:cNvSpPr>
          <p:nvPr>
            <p:ph idx="1"/>
          </p:nvPr>
        </p:nvSpPr>
        <p:spPr>
          <a:xfrm>
            <a:off x="0" y="1295400"/>
            <a:ext cx="7162800" cy="5181600"/>
          </a:xfrm>
        </p:spPr>
        <p:txBody>
          <a:bodyPr>
            <a:normAutofit lnSpcReduction="10000"/>
          </a:bodyPr>
          <a:lstStyle/>
          <a:p>
            <a:r>
              <a:rPr lang="en-US" sz="3600" dirty="0" smtClean="0"/>
              <a:t>Protagoras the Sophist: </a:t>
            </a:r>
            <a:r>
              <a:rPr lang="en-US" dirty="0" smtClean="0"/>
              <a:t/>
            </a:r>
            <a:br>
              <a:rPr lang="en-US" dirty="0" smtClean="0"/>
            </a:br>
            <a:r>
              <a:rPr lang="en-US" dirty="0" smtClean="0"/>
              <a:t>“Man is the Measure of All Things”</a:t>
            </a:r>
          </a:p>
          <a:p>
            <a:r>
              <a:rPr lang="en-US" sz="2800" dirty="0" smtClean="0"/>
              <a:t>(Compare Shakespeare: “There’s nothing good or bad, but thinking makes it so.”)</a:t>
            </a:r>
          </a:p>
          <a:p>
            <a:r>
              <a:rPr lang="en-US" sz="2800" dirty="0" smtClean="0"/>
              <a:t>So how should we live? Stress-free! </a:t>
            </a:r>
            <a:br>
              <a:rPr lang="en-US" sz="2800" dirty="0" smtClean="0"/>
            </a:br>
            <a:r>
              <a:rPr lang="en-US" sz="2800" dirty="0" smtClean="0"/>
              <a:t/>
            </a:r>
            <a:br>
              <a:rPr lang="en-US" sz="2800" dirty="0" smtClean="0"/>
            </a:br>
            <a:endParaRPr lang="en-US" sz="2800" dirty="0" smtClean="0"/>
          </a:p>
          <a:p>
            <a:r>
              <a:rPr lang="en-US" sz="2800" dirty="0" smtClean="0"/>
              <a:t>SEXTUS EMPIRICUS – soldier and traveler</a:t>
            </a:r>
            <a:br>
              <a:rPr lang="en-US" sz="2800" dirty="0" smtClean="0"/>
            </a:br>
            <a:r>
              <a:rPr lang="en-US" sz="2800" dirty="0" smtClean="0"/>
              <a:t>Cultural Relativism, Extreme Skepticism</a:t>
            </a:r>
            <a:br>
              <a:rPr lang="en-US" sz="2800" dirty="0" smtClean="0"/>
            </a:br>
            <a:r>
              <a:rPr lang="en-US" sz="2800" dirty="0" smtClean="0"/>
              <a:t>Purposely argues both sides of all debates</a:t>
            </a:r>
            <a:br>
              <a:rPr lang="en-US" sz="2800" dirty="0" smtClean="0"/>
            </a:br>
            <a:r>
              <a:rPr lang="en-US" sz="2800" dirty="0" smtClean="0"/>
              <a:t>Moral: Screw opinions. Live without belief.</a:t>
            </a:r>
            <a:endParaRPr lang="en-US" sz="2800" dirty="0"/>
          </a:p>
        </p:txBody>
      </p:sp>
      <p:pic>
        <p:nvPicPr>
          <p:cNvPr id="1026" name="Picture 2" descr="http://www.rugusavay.com/wp-content/uploads/2013/05/Protagoras-Quotes-3.jpg"/>
          <p:cNvPicPr>
            <a:picLocks noChangeAspect="1" noChangeArrowheads="1"/>
          </p:cNvPicPr>
          <p:nvPr/>
        </p:nvPicPr>
        <p:blipFill>
          <a:blip r:embed="rId2"/>
          <a:srcRect/>
          <a:stretch>
            <a:fillRect/>
          </a:stretch>
        </p:blipFill>
        <p:spPr bwMode="auto">
          <a:xfrm>
            <a:off x="6803335" y="533400"/>
            <a:ext cx="2340665" cy="3154904"/>
          </a:xfrm>
          <a:prstGeom prst="rect">
            <a:avLst/>
          </a:prstGeom>
          <a:noFill/>
        </p:spPr>
      </p:pic>
      <p:pic>
        <p:nvPicPr>
          <p:cNvPr id="1030" name="Picture 6" descr="http://upload.wikimedia.org/wikipedia/commons/thumb/d/db/Sextus.jpg/230px-Sextus.jpg"/>
          <p:cNvPicPr>
            <a:picLocks noChangeAspect="1" noChangeArrowheads="1"/>
          </p:cNvPicPr>
          <p:nvPr/>
        </p:nvPicPr>
        <p:blipFill>
          <a:blip r:embed="rId3"/>
          <a:srcRect/>
          <a:stretch>
            <a:fillRect/>
          </a:stretch>
        </p:blipFill>
        <p:spPr bwMode="auto">
          <a:xfrm>
            <a:off x="6781800" y="3657600"/>
            <a:ext cx="2362200" cy="296227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8229600" cy="1143000"/>
          </a:xfrm>
        </p:spPr>
        <p:txBody>
          <a:bodyPr>
            <a:normAutofit/>
          </a:bodyPr>
          <a:lstStyle/>
          <a:p>
            <a:r>
              <a:rPr lang="en-US" sz="5400" dirty="0" smtClean="0"/>
              <a:t>Epicurus</a:t>
            </a:r>
            <a:endParaRPr lang="en-US" sz="5400" dirty="0"/>
          </a:p>
        </p:txBody>
      </p:sp>
      <p:sp>
        <p:nvSpPr>
          <p:cNvPr id="3" name="Content Placeholder 2"/>
          <p:cNvSpPr>
            <a:spLocks noGrp="1"/>
          </p:cNvSpPr>
          <p:nvPr>
            <p:ph idx="1"/>
          </p:nvPr>
        </p:nvSpPr>
        <p:spPr>
          <a:xfrm>
            <a:off x="0" y="1524000"/>
            <a:ext cx="4800600" cy="5135563"/>
          </a:xfrm>
        </p:spPr>
        <p:txBody>
          <a:bodyPr>
            <a:normAutofit fontScale="62500" lnSpcReduction="20000"/>
          </a:bodyPr>
          <a:lstStyle/>
          <a:p>
            <a:r>
              <a:rPr lang="en-US" dirty="0" smtClean="0"/>
              <a:t>Hedonism: </a:t>
            </a:r>
            <a:r>
              <a:rPr lang="en-US" dirty="0"/>
              <a:t>"I know not how to conceive the good, apart from the pleasures of taste, sexual pleasures, the pleasures of sound and the pleasures of beautiful form</a:t>
            </a:r>
            <a:r>
              <a:rPr lang="en-US" dirty="0" smtClean="0"/>
              <a:t>.”</a:t>
            </a:r>
            <a:br>
              <a:rPr lang="en-US" dirty="0" smtClean="0"/>
            </a:br>
            <a:endParaRPr lang="en-US" dirty="0" smtClean="0"/>
          </a:p>
          <a:p>
            <a:r>
              <a:rPr lang="en-US" dirty="0" smtClean="0"/>
              <a:t>Moderation: “It is better for you to be free of fear lying upon a pallet, than to have a golden couch and a rich table and be full of trouble. If </a:t>
            </a:r>
            <a:r>
              <a:rPr lang="en-US" dirty="0"/>
              <a:t>thou wilt make a man happy, add not unto his riches but take away from his desires</a:t>
            </a:r>
            <a:r>
              <a:rPr lang="en-US" dirty="0" smtClean="0"/>
              <a:t>.” </a:t>
            </a:r>
            <a:br>
              <a:rPr lang="en-US" dirty="0" smtClean="0"/>
            </a:br>
            <a:endParaRPr lang="en-US" dirty="0" smtClean="0"/>
          </a:p>
          <a:p>
            <a:r>
              <a:rPr lang="en-US" dirty="0" smtClean="0"/>
              <a:t>Fearlessness: “</a:t>
            </a:r>
            <a:r>
              <a:rPr lang="en-US" dirty="0"/>
              <a:t>Death does not concern us, because as long as we exist, death is not here. And when it does come, we no longer exist</a:t>
            </a:r>
            <a:r>
              <a:rPr lang="en-US" dirty="0" smtClean="0"/>
              <a:t>.”</a:t>
            </a:r>
            <a:br>
              <a:rPr lang="en-US" dirty="0" smtClean="0"/>
            </a:br>
            <a:r>
              <a:rPr lang="en-US" dirty="0" smtClean="0"/>
              <a:t/>
            </a:r>
            <a:br>
              <a:rPr lang="en-US" dirty="0" smtClean="0"/>
            </a:br>
            <a:endParaRPr lang="en-US" dirty="0"/>
          </a:p>
        </p:txBody>
      </p:sp>
      <p:pic>
        <p:nvPicPr>
          <p:cNvPr id="4098" name="Picture 2" descr="http://cdn.simplyknowledge.com/sk/uploads/script/epicurus/the-garden-01-Large.jpg"/>
          <p:cNvPicPr>
            <a:picLocks noChangeAspect="1" noChangeArrowheads="1"/>
          </p:cNvPicPr>
          <p:nvPr/>
        </p:nvPicPr>
        <p:blipFill>
          <a:blip r:embed="rId2"/>
          <a:srcRect/>
          <a:stretch>
            <a:fillRect/>
          </a:stretch>
        </p:blipFill>
        <p:spPr bwMode="auto">
          <a:xfrm>
            <a:off x="5029200" y="609600"/>
            <a:ext cx="3912973" cy="5867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Stoics </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descr="http://philabrowsjournal.files.wordpress.com/2013/01/stoicism_cheat_sheet_3.gif"/>
          <p:cNvPicPr>
            <a:picLocks noChangeAspect="1" noChangeArrowheads="1"/>
          </p:cNvPicPr>
          <p:nvPr/>
        </p:nvPicPr>
        <p:blipFill>
          <a:blip r:embed="rId2"/>
          <a:srcRect/>
          <a:stretch>
            <a:fillRect/>
          </a:stretch>
        </p:blipFill>
        <p:spPr bwMode="auto">
          <a:xfrm>
            <a:off x="2819400" y="304800"/>
            <a:ext cx="6086475" cy="5715000"/>
          </a:xfrm>
          <a:prstGeom prst="rect">
            <a:avLst/>
          </a:prstGeom>
          <a:noFill/>
        </p:spPr>
      </p:pic>
      <p:pic>
        <p:nvPicPr>
          <p:cNvPr id="3076" name="Picture 4" descr="http://poignantboy.files.wordpress.com/2012/08/zenoillustration1.jpg"/>
          <p:cNvPicPr>
            <a:picLocks noChangeAspect="1" noChangeArrowheads="1"/>
          </p:cNvPicPr>
          <p:nvPr/>
        </p:nvPicPr>
        <p:blipFill>
          <a:blip r:embed="rId3"/>
          <a:srcRect/>
          <a:stretch>
            <a:fillRect/>
          </a:stretch>
        </p:blipFill>
        <p:spPr bwMode="auto">
          <a:xfrm>
            <a:off x="228600" y="1447800"/>
            <a:ext cx="2590800" cy="398800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STOIC MOVEMENT</a:t>
            </a:r>
            <a:endParaRPr lang="en-US" dirty="0"/>
          </a:p>
        </p:txBody>
      </p:sp>
      <p:sp>
        <p:nvSpPr>
          <p:cNvPr id="3" name="Content Placeholder 2"/>
          <p:cNvSpPr>
            <a:spLocks noGrp="1"/>
          </p:cNvSpPr>
          <p:nvPr>
            <p:ph idx="1"/>
          </p:nvPr>
        </p:nvSpPr>
        <p:spPr/>
        <p:txBody>
          <a:bodyPr/>
          <a:lstStyle/>
          <a:p>
            <a:endParaRPr lang="en-US"/>
          </a:p>
        </p:txBody>
      </p:sp>
      <p:pic>
        <p:nvPicPr>
          <p:cNvPr id="22530" name="Picture 2" descr="http://rohan7things.files.wordpress.com/2012/11/epictetus-quotes-1.jpg"/>
          <p:cNvPicPr>
            <a:picLocks noChangeAspect="1" noChangeArrowheads="1"/>
          </p:cNvPicPr>
          <p:nvPr/>
        </p:nvPicPr>
        <p:blipFill>
          <a:blip r:embed="rId2"/>
          <a:srcRect/>
          <a:stretch>
            <a:fillRect/>
          </a:stretch>
        </p:blipFill>
        <p:spPr bwMode="auto">
          <a:xfrm>
            <a:off x="3962400" y="2667000"/>
            <a:ext cx="4895850" cy="3733800"/>
          </a:xfrm>
          <a:prstGeom prst="rect">
            <a:avLst/>
          </a:prstGeom>
          <a:noFill/>
        </p:spPr>
      </p:pic>
      <p:pic>
        <p:nvPicPr>
          <p:cNvPr id="22532" name="Picture 4" descr="http://scienceofdefence.files.wordpress.com/2011/04/rjo0843l.jpg"/>
          <p:cNvPicPr>
            <a:picLocks noChangeAspect="1" noChangeArrowheads="1"/>
          </p:cNvPicPr>
          <p:nvPr/>
        </p:nvPicPr>
        <p:blipFill>
          <a:blip r:embed="rId3"/>
          <a:srcRect/>
          <a:stretch>
            <a:fillRect/>
          </a:stretch>
        </p:blipFill>
        <p:spPr bwMode="auto">
          <a:xfrm>
            <a:off x="0" y="1447800"/>
            <a:ext cx="3724275" cy="5410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148</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Ancient Ethics</vt:lpstr>
      <vt:lpstr>What is Ethics? Three Phases</vt:lpstr>
      <vt:lpstr>Plato’s Ethics</vt:lpstr>
      <vt:lpstr>Plato’s Politics </vt:lpstr>
      <vt:lpstr>Aristotle’s Ethics</vt:lpstr>
      <vt:lpstr>  Relativism / Skepticism </vt:lpstr>
      <vt:lpstr>Epicurus</vt:lpstr>
      <vt:lpstr>The Stoics </vt:lpstr>
      <vt:lpstr>THE STOIC MOVEMENT</vt:lpstr>
      <vt:lpstr>Diogenes and Cynicism</vt:lpstr>
      <vt:lpstr>Tales of Diogenes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Ethics</dc:title>
  <dc:creator>jbiggs</dc:creator>
  <cp:lastModifiedBy>jbiggs</cp:lastModifiedBy>
  <cp:revision>4</cp:revision>
  <dcterms:created xsi:type="dcterms:W3CDTF">2013-10-03T13:03:21Z</dcterms:created>
  <dcterms:modified xsi:type="dcterms:W3CDTF">2013-10-08T13:48:16Z</dcterms:modified>
</cp:coreProperties>
</file>